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9A8-98C4-2044-976A-1620FBE0ECD1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B0-A7BA-304B-821F-997B9F105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5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9A8-98C4-2044-976A-1620FBE0ECD1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B0-A7BA-304B-821F-997B9F105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9A8-98C4-2044-976A-1620FBE0ECD1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B0-A7BA-304B-821F-997B9F105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1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7414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9A8-98C4-2044-976A-1620FBE0ECD1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B0-A7BA-304B-821F-997B9F105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4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9A8-98C4-2044-976A-1620FBE0ECD1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B0-A7BA-304B-821F-997B9F105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4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9A8-98C4-2044-976A-1620FBE0ECD1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B0-A7BA-304B-821F-997B9F105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6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9A8-98C4-2044-976A-1620FBE0ECD1}" type="datetimeFigureOut">
              <a:rPr lang="en-US" smtClean="0"/>
              <a:t>9/8/15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B0-A7BA-304B-821F-997B9F105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2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9A8-98C4-2044-976A-1620FBE0ECD1}" type="datetimeFigureOut">
              <a:rPr lang="en-US" smtClean="0"/>
              <a:t>9/8/15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B0-A7BA-304B-821F-997B9F105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8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9A8-98C4-2044-976A-1620FBE0ECD1}" type="datetimeFigureOut">
              <a:rPr lang="en-US" smtClean="0"/>
              <a:t>9/8/15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B0-A7BA-304B-821F-997B9F105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7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9A8-98C4-2044-976A-1620FBE0ECD1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B0-A7BA-304B-821F-997B9F105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4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9A8-98C4-2044-976A-1620FBE0ECD1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B0-A7BA-304B-821F-997B9F105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4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D79A8-98C4-2044-976A-1620FBE0ECD1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ECB0-A7BA-304B-821F-997B9F105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5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Matter – General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Chem328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Year Chemistry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Revised 2015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2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Tyndall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particles are aggregated together or themselves are large enough to they affect light passing by.</a:t>
            </a:r>
          </a:p>
          <a:p>
            <a:r>
              <a:rPr lang="en-US" dirty="0" smtClean="0"/>
              <a:t>Examples: Colloids and Suspension (solution do not have Tyndall Effect)</a:t>
            </a:r>
          </a:p>
          <a:p>
            <a:r>
              <a:rPr lang="en-US" dirty="0" smtClean="0"/>
              <a:t>Picture: Left container is colloid and right container is solution.</a:t>
            </a:r>
            <a:endParaRPr lang="en-US" dirty="0"/>
          </a:p>
        </p:txBody>
      </p:sp>
      <p:pic>
        <p:nvPicPr>
          <p:cNvPr id="5" name="Content Placeholder 4" descr="tydnaleffectpicture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85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C. Mixtures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267200" cy="4038600"/>
          </a:xfrm>
        </p:spPr>
        <p:txBody>
          <a:bodyPr/>
          <a:lstStyle/>
          <a:p>
            <a:r>
              <a:rPr lang="en-US">
                <a:latin typeface="Verdana" charset="0"/>
              </a:rPr>
              <a:t>Examples:</a:t>
            </a:r>
          </a:p>
          <a:p>
            <a:pPr lvl="1">
              <a:lnSpc>
                <a:spcPct val="130000"/>
              </a:lnSpc>
            </a:pPr>
            <a:r>
              <a:rPr lang="en-US">
                <a:latin typeface="Verdana" charset="0"/>
              </a:rPr>
              <a:t>tea</a:t>
            </a:r>
          </a:p>
          <a:p>
            <a:pPr lvl="1">
              <a:lnSpc>
                <a:spcPct val="130000"/>
              </a:lnSpc>
            </a:pPr>
            <a:r>
              <a:rPr lang="en-US">
                <a:latin typeface="Verdana" charset="0"/>
              </a:rPr>
              <a:t>muddy water</a:t>
            </a:r>
          </a:p>
          <a:p>
            <a:pPr lvl="1">
              <a:lnSpc>
                <a:spcPct val="130000"/>
              </a:lnSpc>
            </a:pPr>
            <a:r>
              <a:rPr lang="en-US">
                <a:latin typeface="Verdana" charset="0"/>
              </a:rPr>
              <a:t>fog</a:t>
            </a:r>
          </a:p>
          <a:p>
            <a:pPr lvl="1">
              <a:lnSpc>
                <a:spcPct val="130000"/>
              </a:lnSpc>
            </a:pPr>
            <a:r>
              <a:rPr lang="en-US">
                <a:latin typeface="Verdana" charset="0"/>
              </a:rPr>
              <a:t>saltwater</a:t>
            </a:r>
          </a:p>
          <a:p>
            <a:pPr lvl="1">
              <a:spcBef>
                <a:spcPct val="40000"/>
              </a:spcBef>
            </a:pPr>
            <a:r>
              <a:rPr lang="en-US">
                <a:latin typeface="Verdana" charset="0"/>
              </a:rPr>
              <a:t>Italian salad dressing</a:t>
            </a:r>
          </a:p>
        </p:txBody>
      </p:sp>
      <p:sp>
        <p:nvSpPr>
          <p:cNvPr id="46593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495800" cy="4038600"/>
          </a:xfrm>
        </p:spPr>
        <p:txBody>
          <a:bodyPr/>
          <a:lstStyle/>
          <a:p>
            <a:r>
              <a:rPr lang="en-US">
                <a:latin typeface="Verdana" charset="0"/>
              </a:rPr>
              <a:t>Answers:</a:t>
            </a:r>
          </a:p>
          <a:p>
            <a:pPr lvl="1">
              <a:spcBef>
                <a:spcPct val="40000"/>
              </a:spcBef>
            </a:pPr>
            <a:r>
              <a:rPr lang="en-US">
                <a:latin typeface="Verdana" charset="0"/>
              </a:rPr>
              <a:t>Solution</a:t>
            </a:r>
          </a:p>
          <a:p>
            <a:pPr lvl="1">
              <a:spcBef>
                <a:spcPct val="40000"/>
              </a:spcBef>
            </a:pPr>
            <a:r>
              <a:rPr lang="en-US">
                <a:latin typeface="Verdana" charset="0"/>
              </a:rPr>
              <a:t>Heterogeneous</a:t>
            </a:r>
          </a:p>
          <a:p>
            <a:pPr lvl="1">
              <a:spcBef>
                <a:spcPct val="40000"/>
              </a:spcBef>
            </a:pPr>
            <a:r>
              <a:rPr lang="en-US">
                <a:latin typeface="Verdana" charset="0"/>
              </a:rPr>
              <a:t>Heterogeneous</a:t>
            </a:r>
          </a:p>
          <a:p>
            <a:pPr lvl="1">
              <a:spcBef>
                <a:spcPct val="40000"/>
              </a:spcBef>
            </a:pPr>
            <a:r>
              <a:rPr lang="en-US">
                <a:latin typeface="Verdana" charset="0"/>
              </a:rPr>
              <a:t>Solution</a:t>
            </a:r>
          </a:p>
          <a:p>
            <a:pPr lvl="1">
              <a:spcBef>
                <a:spcPct val="40000"/>
              </a:spcBef>
            </a:pPr>
            <a:r>
              <a:rPr lang="en-US">
                <a:latin typeface="Verdana" charset="0"/>
              </a:rPr>
              <a:t>Heterogeneous</a:t>
            </a:r>
          </a:p>
        </p:txBody>
      </p:sp>
    </p:spTree>
    <p:extLst>
      <p:ext uri="{BB962C8B-B14F-4D97-AF65-F5344CB8AC3E}">
        <p14:creationId xmlns:p14="http://schemas.microsoft.com/office/powerpoint/2010/main" val="299725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/>
      <p:bldP spid="46593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A. Matter Flowchart</a:t>
            </a:r>
          </a:p>
        </p:txBody>
      </p:sp>
      <p:sp>
        <p:nvSpPr>
          <p:cNvPr id="31747" name="Text Box 3"/>
          <p:cNvSpPr txBox="1">
            <a:spLocks noChangeAspect="1" noChangeArrowheads="1"/>
          </p:cNvSpPr>
          <p:nvPr/>
        </p:nvSpPr>
        <p:spPr bwMode="auto">
          <a:xfrm>
            <a:off x="3490913" y="1787525"/>
            <a:ext cx="2151062" cy="609600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00"/>
              </a:spcBef>
            </a:pPr>
            <a:r>
              <a:rPr kumimoji="1" sz="3600" b="1" spc="150" noProof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MATTER</a:t>
            </a:r>
            <a:endParaRPr kumimoji="1" b="1" spc="150" noProof="1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58756" name="Text Box 4">
            <a:hlinkClick r:id="" action="ppaction://noaction"/>
          </p:cNvPr>
          <p:cNvSpPr txBox="1">
            <a:spLocks noChangeAspect="1" noChangeArrowheads="1"/>
          </p:cNvSpPr>
          <p:nvPr/>
        </p:nvSpPr>
        <p:spPr bwMode="auto">
          <a:xfrm>
            <a:off x="3327400" y="2744788"/>
            <a:ext cx="2489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endParaRPr kumimoji="1" sz="1600" b="1" noProof="1">
              <a:latin typeface="Arial" charset="0"/>
            </a:endParaRPr>
          </a:p>
        </p:txBody>
      </p:sp>
      <p:sp>
        <p:nvSpPr>
          <p:cNvPr id="458758" name="Text Box 6"/>
          <p:cNvSpPr txBox="1">
            <a:spLocks noChangeAspect="1" noChangeArrowheads="1"/>
          </p:cNvSpPr>
          <p:nvPr/>
        </p:nvSpPr>
        <p:spPr bwMode="auto">
          <a:xfrm>
            <a:off x="155575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00"/>
              </a:spcBef>
            </a:pPr>
            <a:r>
              <a:rPr kumimoji="1" sz="2000" b="1" noProof="1">
                <a:latin typeface="Arial" charset="0"/>
              </a:rPr>
              <a:t>Homogeneous Mixture</a:t>
            </a:r>
          </a:p>
          <a:p>
            <a:pPr algn="ctr"/>
            <a:r>
              <a:rPr kumimoji="1" lang="en-US" sz="2000" b="1" dirty="0">
                <a:latin typeface="Arial" charset="0"/>
              </a:rPr>
              <a:t>(solution)</a:t>
            </a:r>
            <a:endParaRPr kumimoji="1" lang="en-US" dirty="0">
              <a:latin typeface="Arial" charset="0"/>
            </a:endParaRPr>
          </a:p>
        </p:txBody>
      </p:sp>
      <p:sp>
        <p:nvSpPr>
          <p:cNvPr id="458759" name="Text Box 7"/>
          <p:cNvSpPr txBox="1">
            <a:spLocks noChangeAspect="1" noChangeArrowheads="1"/>
          </p:cNvSpPr>
          <p:nvPr/>
        </p:nvSpPr>
        <p:spPr bwMode="auto">
          <a:xfrm>
            <a:off x="2395538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800"/>
              </a:spcBef>
            </a:pPr>
            <a:r>
              <a:rPr kumimoji="1" sz="2000" b="1" noProof="1">
                <a:latin typeface="Arial" charset="0"/>
              </a:rPr>
              <a:t>Heterogeneous Mixture</a:t>
            </a:r>
            <a:endParaRPr kumimoji="1" sz="2000" b="1" noProof="1">
              <a:latin typeface="Comic Sans MS" charset="0"/>
            </a:endParaRPr>
          </a:p>
        </p:txBody>
      </p:sp>
      <p:sp>
        <p:nvSpPr>
          <p:cNvPr id="458760" name="Text Box 8"/>
          <p:cNvSpPr txBox="1">
            <a:spLocks noChangeAspect="1" noChangeArrowheads="1"/>
          </p:cNvSpPr>
          <p:nvPr/>
        </p:nvSpPr>
        <p:spPr bwMode="auto">
          <a:xfrm>
            <a:off x="4633913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endParaRPr kumimoji="1" sz="2000" b="1" noProof="1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kumimoji="1" sz="2000" b="1" noProof="1">
                <a:latin typeface="Arial" charset="0"/>
              </a:rPr>
              <a:t>Compound</a:t>
            </a:r>
          </a:p>
        </p:txBody>
      </p:sp>
      <p:sp>
        <p:nvSpPr>
          <p:cNvPr id="458761" name="Text Box 9"/>
          <p:cNvSpPr txBox="1">
            <a:spLocks noChangeAspect="1" noChangeArrowheads="1"/>
          </p:cNvSpPr>
          <p:nvPr/>
        </p:nvSpPr>
        <p:spPr bwMode="auto">
          <a:xfrm>
            <a:off x="6873875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endParaRPr kumimoji="1" sz="2000" b="1" noProof="1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kumimoji="1" sz="2000" b="1" noProof="1">
                <a:latin typeface="Arial" charset="0"/>
              </a:rPr>
              <a:t>Element</a:t>
            </a:r>
          </a:p>
        </p:txBody>
      </p:sp>
      <p:sp>
        <p:nvSpPr>
          <p:cNvPr id="31781" name="Text Box 11"/>
          <p:cNvSpPr txBox="1">
            <a:spLocks noChangeAspect="1" noChangeArrowheads="1"/>
          </p:cNvSpPr>
          <p:nvPr/>
        </p:nvSpPr>
        <p:spPr bwMode="auto">
          <a:xfrm>
            <a:off x="1057275" y="3490917"/>
            <a:ext cx="2551113" cy="496888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00"/>
              </a:spcBef>
            </a:pPr>
            <a:r>
              <a:rPr kumimoji="1" b="1" noProof="1" smtClean="0">
                <a:latin typeface="Arial" charset="0"/>
              </a:rPr>
              <a:t>MIXTURE</a:t>
            </a:r>
            <a:r>
              <a:rPr kumimoji="1" lang="en-US" b="1" noProof="1" smtClean="0">
                <a:latin typeface="Arial" charset="0"/>
              </a:rPr>
              <a:t> – More than One Base unit or Particle Type</a:t>
            </a:r>
          </a:p>
          <a:p>
            <a:pPr algn="ctr">
              <a:spcBef>
                <a:spcPts val="200"/>
              </a:spcBef>
            </a:pPr>
            <a:endParaRPr kumimoji="1" sz="1600" b="1" noProof="1">
              <a:latin typeface="Arial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235575" y="3490913"/>
            <a:ext cx="3121025" cy="869950"/>
            <a:chOff x="3378" y="2199"/>
            <a:chExt cx="1810" cy="548"/>
          </a:xfrm>
        </p:grpSpPr>
        <p:sp>
          <p:nvSpPr>
            <p:cNvPr id="31779" name="Text Box 14"/>
            <p:cNvSpPr txBox="1">
              <a:spLocks noChangeAspect="1" noChangeArrowheads="1"/>
            </p:cNvSpPr>
            <p:nvPr/>
          </p:nvSpPr>
          <p:spPr bwMode="auto">
            <a:xfrm>
              <a:off x="3378" y="2199"/>
              <a:ext cx="1810" cy="313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200"/>
                </a:spcBef>
              </a:pPr>
              <a:r>
                <a:rPr kumimoji="1" b="1" noProof="1">
                  <a:latin typeface="Arial" charset="0"/>
                </a:rPr>
                <a:t>PURE </a:t>
              </a:r>
              <a:r>
                <a:rPr kumimoji="1" b="1" noProof="1" smtClean="0">
                  <a:latin typeface="Arial" charset="0"/>
                </a:rPr>
                <a:t>SUBSTA</a:t>
              </a:r>
              <a:r>
                <a:rPr kumimoji="1" lang="en-US" b="1" noProof="1" smtClean="0">
                  <a:latin typeface="Arial" charset="0"/>
                </a:rPr>
                <a:t>NCE- ONE BASE UNIT OR PARTICLE TYPE</a:t>
              </a:r>
            </a:p>
          </p:txBody>
        </p:sp>
        <p:sp>
          <p:nvSpPr>
            <p:cNvPr id="31780" name="Line 15"/>
            <p:cNvSpPr>
              <a:spLocks noChangeAspect="1" noChangeShapeType="1"/>
            </p:cNvSpPr>
            <p:nvPr/>
          </p:nvSpPr>
          <p:spPr bwMode="auto">
            <a:xfrm>
              <a:off x="4291" y="251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8768" name="Line 16"/>
          <p:cNvSpPr>
            <a:spLocks noChangeAspect="1" noChangeShapeType="1"/>
          </p:cNvSpPr>
          <p:nvPr/>
        </p:nvSpPr>
        <p:spPr bwMode="auto">
          <a:xfrm>
            <a:off x="2321983" y="2168525"/>
            <a:ext cx="0" cy="12895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8769" name="Line 17"/>
          <p:cNvSpPr>
            <a:spLocks noChangeAspect="1" noChangeShapeType="1"/>
          </p:cNvSpPr>
          <p:nvPr/>
        </p:nvSpPr>
        <p:spPr bwMode="auto">
          <a:xfrm>
            <a:off x="2332038" y="2167467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8770" name="Line 18"/>
          <p:cNvSpPr>
            <a:spLocks noChangeAspect="1" noChangeShapeType="1"/>
          </p:cNvSpPr>
          <p:nvPr/>
        </p:nvSpPr>
        <p:spPr bwMode="auto">
          <a:xfrm>
            <a:off x="6808788" y="2168525"/>
            <a:ext cx="0" cy="132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8771" name="Line 19"/>
          <p:cNvSpPr>
            <a:spLocks noChangeAspect="1" noChangeShapeType="1"/>
          </p:cNvSpPr>
          <p:nvPr/>
        </p:nvSpPr>
        <p:spPr bwMode="auto">
          <a:xfrm>
            <a:off x="5743575" y="21685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8772" name="Text Box 20"/>
          <p:cNvSpPr txBox="1">
            <a:spLocks noChangeAspect="1" noChangeArrowheads="1"/>
          </p:cNvSpPr>
          <p:nvPr/>
        </p:nvSpPr>
        <p:spPr bwMode="auto">
          <a:xfrm>
            <a:off x="2270125" y="2524125"/>
            <a:ext cx="87153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kumimoji="1" lang="en-US" sz="1600" b="1" dirty="0">
              <a:latin typeface="Arial" charset="0"/>
            </a:endParaRPr>
          </a:p>
        </p:txBody>
      </p:sp>
      <p:sp>
        <p:nvSpPr>
          <p:cNvPr id="458773" name="Text Box 21"/>
          <p:cNvSpPr txBox="1">
            <a:spLocks noChangeAspect="1" noChangeArrowheads="1"/>
          </p:cNvSpPr>
          <p:nvPr/>
        </p:nvSpPr>
        <p:spPr bwMode="auto">
          <a:xfrm>
            <a:off x="5867400" y="2590800"/>
            <a:ext cx="87153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kumimoji="1" lang="en-US" sz="1200" b="1" dirty="0">
              <a:latin typeface="Arial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618038" y="3736977"/>
            <a:ext cx="4333875" cy="1370014"/>
            <a:chOff x="2909" y="2354"/>
            <a:chExt cx="2730" cy="863"/>
          </a:xfrm>
        </p:grpSpPr>
        <p:sp>
          <p:nvSpPr>
            <p:cNvPr id="31772" name="Line 23"/>
            <p:cNvSpPr>
              <a:spLocks noChangeAspect="1" noChangeShapeType="1"/>
            </p:cNvSpPr>
            <p:nvPr/>
          </p:nvSpPr>
          <p:spPr bwMode="auto">
            <a:xfrm>
              <a:off x="3142" y="2385"/>
              <a:ext cx="0" cy="8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24"/>
            <p:cNvSpPr>
              <a:spLocks noChangeAspect="1" noChangeShapeType="1"/>
            </p:cNvSpPr>
            <p:nvPr/>
          </p:nvSpPr>
          <p:spPr bwMode="auto">
            <a:xfrm>
              <a:off x="5472" y="2354"/>
              <a:ext cx="0" cy="8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Text Box 25"/>
            <p:cNvSpPr txBox="1">
              <a:spLocks noChangeAspect="1" noChangeArrowheads="1"/>
            </p:cNvSpPr>
            <p:nvPr/>
          </p:nvSpPr>
          <p:spPr bwMode="auto">
            <a:xfrm>
              <a:off x="3507" y="2747"/>
              <a:ext cx="156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kumimoji="1" sz="1600" b="1" noProof="1">
                <a:latin typeface="Arial" charset="0"/>
              </a:endParaRPr>
            </a:p>
          </p:txBody>
        </p:sp>
        <p:sp>
          <p:nvSpPr>
            <p:cNvPr id="31775" name="Line 26"/>
            <p:cNvSpPr>
              <a:spLocks noChangeAspect="1" noChangeShapeType="1"/>
            </p:cNvSpPr>
            <p:nvPr/>
          </p:nvSpPr>
          <p:spPr bwMode="auto">
            <a:xfrm>
              <a:off x="3141" y="2385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27"/>
            <p:cNvSpPr>
              <a:spLocks noChangeAspect="1" noChangeShapeType="1"/>
            </p:cNvSpPr>
            <p:nvPr/>
          </p:nvSpPr>
          <p:spPr bwMode="auto">
            <a:xfrm>
              <a:off x="5264" y="2354"/>
              <a:ext cx="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Text Box 28"/>
            <p:cNvSpPr txBox="1">
              <a:spLocks noChangeAspect="1" noChangeArrowheads="1"/>
            </p:cNvSpPr>
            <p:nvPr/>
          </p:nvSpPr>
          <p:spPr bwMode="auto">
            <a:xfrm>
              <a:off x="5247" y="2724"/>
              <a:ext cx="39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kumimoji="1" lang="en-US" sz="1600" b="1" dirty="0">
                <a:latin typeface="Arial" charset="0"/>
              </a:endParaRPr>
            </a:p>
          </p:txBody>
        </p:sp>
        <p:sp>
          <p:nvSpPr>
            <p:cNvPr id="31778" name="Text Box 29"/>
            <p:cNvSpPr txBox="1">
              <a:spLocks noChangeAspect="1" noChangeArrowheads="1"/>
            </p:cNvSpPr>
            <p:nvPr/>
          </p:nvSpPr>
          <p:spPr bwMode="auto">
            <a:xfrm>
              <a:off x="2909" y="2724"/>
              <a:ext cx="54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kumimoji="1" lang="en-US" sz="1600" b="1" dirty="0">
                <a:latin typeface="Arial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65100" y="3773488"/>
            <a:ext cx="4271963" cy="1333501"/>
            <a:chOff x="104" y="2377"/>
            <a:chExt cx="2691" cy="840"/>
          </a:xfrm>
        </p:grpSpPr>
        <p:sp>
          <p:nvSpPr>
            <p:cNvPr id="31765" name="Line 31"/>
            <p:cNvSpPr>
              <a:spLocks noChangeAspect="1" noChangeShapeType="1"/>
            </p:cNvSpPr>
            <p:nvPr/>
          </p:nvSpPr>
          <p:spPr bwMode="auto">
            <a:xfrm>
              <a:off x="2527" y="2377"/>
              <a:ext cx="0" cy="8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32"/>
            <p:cNvSpPr>
              <a:spLocks noChangeAspect="1" noChangeShapeType="1"/>
            </p:cNvSpPr>
            <p:nvPr/>
          </p:nvSpPr>
          <p:spPr bwMode="auto">
            <a:xfrm>
              <a:off x="388" y="2377"/>
              <a:ext cx="0" cy="8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Text Box 33"/>
            <p:cNvSpPr txBox="1">
              <a:spLocks noChangeAspect="1" noChangeArrowheads="1"/>
            </p:cNvSpPr>
            <p:nvPr/>
          </p:nvSpPr>
          <p:spPr bwMode="auto">
            <a:xfrm>
              <a:off x="803" y="2747"/>
              <a:ext cx="133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kumimoji="1" sz="1600" b="1" noProof="1">
                <a:latin typeface="Arial" charset="0"/>
              </a:endParaRPr>
            </a:p>
          </p:txBody>
        </p:sp>
        <p:sp>
          <p:nvSpPr>
            <p:cNvPr id="31768" name="Line 34"/>
            <p:cNvSpPr>
              <a:spLocks noChangeAspect="1" noChangeShapeType="1"/>
            </p:cNvSpPr>
            <p:nvPr/>
          </p:nvSpPr>
          <p:spPr bwMode="auto">
            <a:xfrm>
              <a:off x="388" y="2381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Line 35"/>
            <p:cNvSpPr>
              <a:spLocks noChangeAspect="1" noChangeShapeType="1"/>
            </p:cNvSpPr>
            <p:nvPr/>
          </p:nvSpPr>
          <p:spPr bwMode="auto">
            <a:xfrm>
              <a:off x="2292" y="2377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Text Box 36"/>
            <p:cNvSpPr txBox="1">
              <a:spLocks noChangeAspect="1" noChangeArrowheads="1"/>
            </p:cNvSpPr>
            <p:nvPr/>
          </p:nvSpPr>
          <p:spPr bwMode="auto">
            <a:xfrm>
              <a:off x="2410" y="2724"/>
              <a:ext cx="38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kumimoji="1" lang="en-US" sz="1600" b="1" dirty="0">
                <a:latin typeface="Arial" charset="0"/>
              </a:endParaRPr>
            </a:p>
          </p:txBody>
        </p:sp>
        <p:sp>
          <p:nvSpPr>
            <p:cNvPr id="31771" name="Text Box 37"/>
            <p:cNvSpPr txBox="1">
              <a:spLocks noChangeAspect="1" noChangeArrowheads="1"/>
            </p:cNvSpPr>
            <p:nvPr/>
          </p:nvSpPr>
          <p:spPr bwMode="auto">
            <a:xfrm>
              <a:off x="104" y="2724"/>
              <a:ext cx="54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kumimoji="1" lang="en-US" sz="1600" b="1" dirty="0">
                <a:latin typeface="Arial" charset="0"/>
              </a:endParaRPr>
            </a:p>
          </p:txBody>
        </p:sp>
      </p:grpSp>
      <p:sp>
        <p:nvSpPr>
          <p:cNvPr id="39" name="Text Box 3"/>
          <p:cNvSpPr txBox="1">
            <a:spLocks noChangeAspect="1" noChangeArrowheads="1"/>
          </p:cNvSpPr>
          <p:nvPr/>
        </p:nvSpPr>
        <p:spPr bwMode="auto">
          <a:xfrm rot="8812444" flipV="1">
            <a:off x="6712480" y="1436688"/>
            <a:ext cx="2151062" cy="45719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00"/>
              </a:spcBef>
            </a:pPr>
            <a:endParaRPr kumimoji="1" b="1" spc="150" noProof="1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8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8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5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6" grpId="0"/>
      <p:bldP spid="458758" grpId="0" animBg="1"/>
      <p:bldP spid="458759" grpId="0" animBg="1"/>
      <p:bldP spid="458760" grpId="0" animBg="1"/>
      <p:bldP spid="458761" grpId="0" animBg="1"/>
      <p:bldP spid="458768" grpId="0" animBg="1"/>
      <p:bldP spid="458769" grpId="0" animBg="1"/>
      <p:bldP spid="458770" grpId="0" animBg="1"/>
      <p:bldP spid="458771" grpId="0" animBg="1"/>
      <p:bldP spid="458772" grpId="0"/>
      <p:bldP spid="4587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A. Matter Flowchart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041775" cy="4038600"/>
          </a:xfrm>
        </p:spPr>
        <p:txBody>
          <a:bodyPr/>
          <a:lstStyle/>
          <a:p>
            <a:r>
              <a:rPr lang="en-US">
                <a:latin typeface="Verdana" charset="0"/>
              </a:rPr>
              <a:t>Examples:</a:t>
            </a:r>
          </a:p>
          <a:p>
            <a:pPr lvl="1">
              <a:lnSpc>
                <a:spcPct val="130000"/>
              </a:lnSpc>
            </a:pPr>
            <a:r>
              <a:rPr lang="en-US">
                <a:latin typeface="Verdana" charset="0"/>
              </a:rPr>
              <a:t>graphite</a:t>
            </a:r>
          </a:p>
          <a:p>
            <a:pPr lvl="1">
              <a:lnSpc>
                <a:spcPct val="130000"/>
              </a:lnSpc>
            </a:pPr>
            <a:r>
              <a:rPr lang="en-US">
                <a:latin typeface="Verdana" charset="0"/>
              </a:rPr>
              <a:t>pepper</a:t>
            </a:r>
          </a:p>
          <a:p>
            <a:pPr lvl="1">
              <a:lnSpc>
                <a:spcPct val="130000"/>
              </a:lnSpc>
            </a:pPr>
            <a:r>
              <a:rPr lang="en-US">
                <a:latin typeface="Verdana" charset="0"/>
              </a:rPr>
              <a:t>sugar (sucrose)</a:t>
            </a:r>
          </a:p>
          <a:p>
            <a:pPr lvl="1">
              <a:lnSpc>
                <a:spcPct val="130000"/>
              </a:lnSpc>
            </a:pPr>
            <a:r>
              <a:rPr lang="en-US">
                <a:latin typeface="Verdana" charset="0"/>
              </a:rPr>
              <a:t>paint</a:t>
            </a:r>
          </a:p>
          <a:p>
            <a:pPr lvl="1">
              <a:lnSpc>
                <a:spcPct val="130000"/>
              </a:lnSpc>
            </a:pPr>
            <a:r>
              <a:rPr lang="en-US">
                <a:latin typeface="Verdana" charset="0"/>
              </a:rPr>
              <a:t>soda</a:t>
            </a:r>
          </a:p>
        </p:txBody>
      </p:sp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4332288" y="1524000"/>
            <a:ext cx="4646612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l"/>
            </a:pPr>
            <a:endParaRPr kumimoji="1" lang="en-US" sz="3200" dirty="0">
              <a:solidFill>
                <a:schemeClr val="tx2"/>
              </a:solidFill>
              <a:latin typeface="Verdana" charset="0"/>
            </a:endParaRP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kumimoji="1" lang="en-US" sz="2800" dirty="0">
                <a:solidFill>
                  <a:schemeClr val="tx2"/>
                </a:solidFill>
                <a:latin typeface="Verdana" charset="0"/>
              </a:rPr>
              <a:t>element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kumimoji="1" lang="en-US" sz="2800" dirty="0">
                <a:solidFill>
                  <a:schemeClr val="tx2"/>
                </a:solidFill>
                <a:latin typeface="Verdana" charset="0"/>
              </a:rPr>
              <a:t>hetero. mixture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kumimoji="1" lang="en-US" sz="2800" dirty="0">
                <a:solidFill>
                  <a:schemeClr val="tx2"/>
                </a:solidFill>
                <a:latin typeface="Verdana" charset="0"/>
              </a:rPr>
              <a:t>compound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kumimoji="1" lang="en-US" sz="2800" dirty="0">
                <a:solidFill>
                  <a:schemeClr val="tx2"/>
                </a:solidFill>
                <a:latin typeface="Verdana" charset="0"/>
              </a:rPr>
              <a:t>hetero. mixture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kumimoji="1" lang="en-US" sz="2800" dirty="0" smtClean="0">
                <a:solidFill>
                  <a:schemeClr val="tx2"/>
                </a:solidFill>
                <a:latin typeface="Verdana" charset="0"/>
              </a:rPr>
              <a:t>Solution (homo. </a:t>
            </a:r>
            <a:r>
              <a:rPr kumimoji="1" lang="en-US" sz="2800" dirty="0">
                <a:solidFill>
                  <a:schemeClr val="tx2"/>
                </a:solidFill>
                <a:latin typeface="Verdana" charset="0"/>
              </a:rPr>
              <a:t>m</a:t>
            </a:r>
            <a:r>
              <a:rPr kumimoji="1" lang="en-US" sz="2800" dirty="0" smtClean="0">
                <a:solidFill>
                  <a:schemeClr val="tx2"/>
                </a:solidFill>
                <a:latin typeface="Verdana" charset="0"/>
              </a:rPr>
              <a:t>ixture)</a:t>
            </a:r>
            <a:endParaRPr kumimoji="1" lang="en-US" sz="2800" dirty="0">
              <a:solidFill>
                <a:schemeClr val="tx2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1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B. Pure Substances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4000"/>
            <a:ext cx="8839200" cy="20542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Element </a:t>
            </a:r>
            <a:endParaRPr lang="en-US" dirty="0">
              <a:latin typeface="Verdana" charset="0"/>
            </a:endParaRPr>
          </a:p>
          <a:p>
            <a:pPr lvl="1"/>
            <a:r>
              <a:rPr lang="en-US" dirty="0">
                <a:latin typeface="Verdana" charset="0"/>
              </a:rPr>
              <a:t>composed of identical atoms</a:t>
            </a:r>
          </a:p>
          <a:p>
            <a:pPr lvl="1"/>
            <a:r>
              <a:rPr lang="en-US" u="sng" dirty="0">
                <a:latin typeface="Verdana" charset="0"/>
              </a:rPr>
              <a:t>EX</a:t>
            </a:r>
            <a:r>
              <a:rPr lang="en-US" dirty="0">
                <a:latin typeface="Verdana" charset="0"/>
              </a:rPr>
              <a:t>: copper wire, aluminum foil</a:t>
            </a:r>
          </a:p>
        </p:txBody>
      </p:sp>
      <p:graphicFrame>
        <p:nvGraphicFramePr>
          <p:cNvPr id="460804" name="Object 4"/>
          <p:cNvGraphicFramePr>
            <a:graphicFrameLocks noChangeAspect="1"/>
          </p:cNvGraphicFramePr>
          <p:nvPr/>
        </p:nvGraphicFramePr>
        <p:xfrm>
          <a:off x="3841750" y="4806950"/>
          <a:ext cx="423227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hoto Editor Photo" r:id="rId3" imgW="3048426" imgH="2285714" progId="MSPhotoEd.3">
                  <p:embed/>
                </p:oleObj>
              </mc:Choice>
              <mc:Fallback>
                <p:oleObj name="Photo Editor Photo" r:id="rId3" imgW="3048426" imgH="22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555" r="3020" b="22778"/>
                      <a:stretch>
                        <a:fillRect/>
                      </a:stretch>
                    </p:blipFill>
                    <p:spPr bwMode="auto">
                      <a:xfrm>
                        <a:off x="3841750" y="4806950"/>
                        <a:ext cx="4232275" cy="1854200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5" name="Object 5"/>
          <p:cNvGraphicFramePr>
            <a:graphicFrameLocks noChangeAspect="1"/>
          </p:cNvGraphicFramePr>
          <p:nvPr/>
        </p:nvGraphicFramePr>
        <p:xfrm>
          <a:off x="1450975" y="3516313"/>
          <a:ext cx="2459038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hoto Editor Photo" r:id="rId5" imgW="2247619" imgH="1943371" progId="MSPhotoEd.3">
                  <p:embed/>
                </p:oleObj>
              </mc:Choice>
              <mc:Fallback>
                <p:oleObj name="Photo Editor Photo" r:id="rId5" imgW="224761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3516313"/>
                        <a:ext cx="2459038" cy="2125662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862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B. Pure Substances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6427788" cy="4038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Verdana" charset="0"/>
              </a:rPr>
              <a:t>Compound</a:t>
            </a:r>
          </a:p>
          <a:p>
            <a:pPr lvl="1">
              <a:spcBef>
                <a:spcPct val="50000"/>
              </a:spcBef>
            </a:pPr>
            <a:r>
              <a:rPr lang="en-US" dirty="0" err="1" smtClean="0">
                <a:latin typeface="Verdana" charset="0"/>
              </a:rPr>
              <a:t>Def</a:t>
            </a:r>
            <a:r>
              <a:rPr lang="en-US" dirty="0" smtClean="0">
                <a:latin typeface="Verdana" charset="0"/>
              </a:rPr>
              <a:t>: 2 or more elements chemically combined in a fixed mass ratio (also fixed # ratio)</a:t>
            </a:r>
            <a:endParaRPr lang="en-US" dirty="0">
              <a:latin typeface="Verdana" charset="0"/>
            </a:endParaRPr>
          </a:p>
          <a:p>
            <a:pPr lvl="1">
              <a:spcBef>
                <a:spcPct val="50000"/>
              </a:spcBef>
            </a:pPr>
            <a:r>
              <a:rPr lang="en-US" dirty="0">
                <a:latin typeface="Verdana" charset="0"/>
              </a:rPr>
              <a:t>properties differ from those of individual elements</a:t>
            </a:r>
          </a:p>
          <a:p>
            <a:pPr lvl="1">
              <a:spcBef>
                <a:spcPct val="50000"/>
              </a:spcBef>
            </a:pPr>
            <a:r>
              <a:rPr lang="en-US" u="sng" dirty="0">
                <a:latin typeface="Verdana" charset="0"/>
              </a:rPr>
              <a:t>EX</a:t>
            </a:r>
            <a:r>
              <a:rPr lang="en-US" dirty="0">
                <a:latin typeface="Verdana" charset="0"/>
              </a:rPr>
              <a:t>: table salt (</a:t>
            </a:r>
            <a:r>
              <a:rPr lang="en-US" dirty="0" err="1">
                <a:latin typeface="Verdana" charset="0"/>
              </a:rPr>
              <a:t>NaCl</a:t>
            </a:r>
            <a:r>
              <a:rPr lang="en-US" dirty="0">
                <a:latin typeface="Verdana" charset="0"/>
              </a:rPr>
              <a:t>)</a:t>
            </a:r>
          </a:p>
        </p:txBody>
      </p:sp>
      <p:pic>
        <p:nvPicPr>
          <p:cNvPr id="33796" name="Picture 4" descr="s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2397125"/>
            <a:ext cx="177165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49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C. Mixtures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524000"/>
            <a:ext cx="8366125" cy="1095375"/>
          </a:xfrm>
        </p:spPr>
        <p:txBody>
          <a:bodyPr/>
          <a:lstStyle/>
          <a:p>
            <a:r>
              <a:rPr lang="en-US" b="1">
                <a:latin typeface="Verdana" charset="0"/>
              </a:rPr>
              <a:t>Variable combination of 2 or more pure substances.</a:t>
            </a:r>
            <a:endParaRPr lang="en-US">
              <a:latin typeface="Verdana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882900"/>
            <a:ext cx="2162175" cy="2722563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3500438"/>
            <a:ext cx="2432050" cy="2105025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1595438" y="5819775"/>
            <a:ext cx="227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Heterogeneous</a:t>
            </a:r>
          </a:p>
        </p:txBody>
      </p:sp>
      <p:sp>
        <p:nvSpPr>
          <p:cNvPr id="462855" name="Text Box 7"/>
          <p:cNvSpPr txBox="1">
            <a:spLocks noChangeArrowheads="1"/>
          </p:cNvSpPr>
          <p:nvPr/>
        </p:nvSpPr>
        <p:spPr bwMode="auto">
          <a:xfrm>
            <a:off x="5438775" y="5819775"/>
            <a:ext cx="217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261161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/>
      <p:bldP spid="4628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C. Mixtures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524000"/>
            <a:ext cx="6527800" cy="336391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>
                <a:latin typeface="Verdana" charset="0"/>
              </a:rPr>
              <a:t>Homogeneous Mixture</a:t>
            </a:r>
            <a:endParaRPr lang="en-US" sz="2400" dirty="0">
              <a:latin typeface="Verdana" charset="0"/>
            </a:endParaRPr>
          </a:p>
          <a:p>
            <a:pPr lvl="1"/>
            <a:r>
              <a:rPr lang="en-US" sz="2400" dirty="0" smtClean="0">
                <a:latin typeface="Verdana" charset="0"/>
              </a:rPr>
              <a:t>Called a Solution</a:t>
            </a:r>
          </a:p>
          <a:p>
            <a:pPr lvl="1"/>
            <a:r>
              <a:rPr lang="en-US" sz="2400" dirty="0" smtClean="0">
                <a:latin typeface="Verdana" charset="0"/>
              </a:rPr>
              <a:t>Particles are very small and evenly distributed (affects of this is)</a:t>
            </a:r>
          </a:p>
          <a:p>
            <a:pPr lvl="2"/>
            <a:r>
              <a:rPr lang="en-US" sz="2000" dirty="0" smtClean="0">
                <a:latin typeface="Verdana" charset="0"/>
              </a:rPr>
              <a:t>No </a:t>
            </a:r>
            <a:r>
              <a:rPr lang="en-US" sz="2000" dirty="0" err="1" smtClean="0">
                <a:latin typeface="Verdana" charset="0"/>
              </a:rPr>
              <a:t>Tyndal</a:t>
            </a:r>
            <a:r>
              <a:rPr lang="en-US" sz="2000" dirty="0" smtClean="0">
                <a:latin typeface="Verdana" charset="0"/>
              </a:rPr>
              <a:t> Effect (see slide below)</a:t>
            </a:r>
          </a:p>
          <a:p>
            <a:pPr lvl="2"/>
            <a:r>
              <a:rPr lang="en-US" sz="2000" dirty="0" smtClean="0">
                <a:latin typeface="Verdana" charset="0"/>
              </a:rPr>
              <a:t>Particles don’t settle out</a:t>
            </a:r>
          </a:p>
          <a:p>
            <a:pPr lvl="2"/>
            <a:r>
              <a:rPr lang="en-US" sz="2000" dirty="0" smtClean="0">
                <a:latin typeface="Verdana" charset="0"/>
              </a:rPr>
              <a:t>Particles don’t filter out</a:t>
            </a:r>
            <a:endParaRPr lang="en-US" sz="2400" dirty="0">
              <a:latin typeface="Verdana" charset="0"/>
            </a:endParaRPr>
          </a:p>
          <a:p>
            <a:pPr lvl="1"/>
            <a:r>
              <a:rPr lang="en-US" sz="2400" u="sng" dirty="0">
                <a:latin typeface="Verdana" charset="0"/>
              </a:rPr>
              <a:t>EX</a:t>
            </a:r>
            <a:r>
              <a:rPr lang="en-US" sz="2400" dirty="0">
                <a:latin typeface="Verdana" charset="0"/>
              </a:rPr>
              <a:t>: rubbing </a:t>
            </a:r>
            <a:r>
              <a:rPr lang="en-US" sz="2400" dirty="0" smtClean="0">
                <a:latin typeface="Verdana" charset="0"/>
              </a:rPr>
              <a:t>alcohol </a:t>
            </a:r>
            <a:endParaRPr lang="en-US" sz="2400" dirty="0">
              <a:latin typeface="Verdana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01625" y="4005263"/>
            <a:ext cx="66468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l"/>
            </a:pPr>
            <a:endParaRPr kumimoji="1" lang="en-US" sz="2800">
              <a:latin typeface="Verdana" charset="0"/>
            </a:endParaRPr>
          </a:p>
        </p:txBody>
      </p:sp>
      <p:pic>
        <p:nvPicPr>
          <p:cNvPr id="4638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r="21916"/>
          <a:stretch>
            <a:fillRect/>
          </a:stretch>
        </p:blipFill>
        <p:spPr bwMode="auto">
          <a:xfrm>
            <a:off x="6181725" y="3886200"/>
            <a:ext cx="1458913" cy="2801938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7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C. Mixtures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116388" cy="48006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Verdana" charset="0"/>
              </a:rPr>
              <a:t>Heterogeneous</a:t>
            </a:r>
          </a:p>
          <a:p>
            <a:pPr lvl="1"/>
            <a:r>
              <a:rPr lang="en-US" dirty="0">
                <a:latin typeface="Verdana" charset="0"/>
              </a:rPr>
              <a:t>medium-sized to large-sized  particles</a:t>
            </a:r>
          </a:p>
          <a:p>
            <a:pPr lvl="1"/>
            <a:r>
              <a:rPr lang="en-US" dirty="0">
                <a:latin typeface="Verdana" charset="0"/>
              </a:rPr>
              <a:t>particles may or may not </a:t>
            </a:r>
            <a:r>
              <a:rPr lang="en-US" dirty="0" smtClean="0">
                <a:latin typeface="Verdana" charset="0"/>
              </a:rPr>
              <a:t>settle</a:t>
            </a:r>
          </a:p>
          <a:p>
            <a:pPr lvl="1"/>
            <a:r>
              <a:rPr lang="en-US" dirty="0" smtClean="0">
                <a:latin typeface="Verdana" charset="0"/>
              </a:rPr>
              <a:t>Has Tyndall Effect (see slide below)</a:t>
            </a:r>
            <a:endParaRPr lang="en-US" dirty="0">
              <a:latin typeface="Verdana" charset="0"/>
            </a:endParaRPr>
          </a:p>
          <a:p>
            <a:pPr lvl="1"/>
            <a:r>
              <a:rPr lang="en-US" u="sng" dirty="0">
                <a:latin typeface="Verdana" charset="0"/>
              </a:rPr>
              <a:t>EX</a:t>
            </a:r>
            <a:r>
              <a:rPr lang="en-US" dirty="0">
                <a:latin typeface="Verdana" charset="0"/>
              </a:rPr>
              <a:t>: milk, fresh-squeezed </a:t>
            </a:r>
            <a:br>
              <a:rPr lang="en-US" dirty="0">
                <a:latin typeface="Verdana" charset="0"/>
              </a:rPr>
            </a:br>
            <a:r>
              <a:rPr lang="en-US" dirty="0">
                <a:latin typeface="Verdana" charset="0"/>
              </a:rPr>
              <a:t>	lemonade</a:t>
            </a:r>
          </a:p>
          <a:p>
            <a:pPr lvl="1"/>
            <a:endParaRPr lang="en-US" dirty="0">
              <a:latin typeface="Verdana" charset="0"/>
            </a:endParaRPr>
          </a:p>
        </p:txBody>
      </p:sp>
      <p:graphicFrame>
        <p:nvGraphicFramePr>
          <p:cNvPr id="464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756493"/>
              </p:ext>
            </p:extLst>
          </p:nvPr>
        </p:nvGraphicFramePr>
        <p:xfrm>
          <a:off x="6991350" y="1549400"/>
          <a:ext cx="1949450" cy="289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Photo Editor Photo" r:id="rId3" imgW="1924319" imgH="2857899" progId="MSPhotoEd.3">
                  <p:embed/>
                </p:oleObj>
              </mc:Choice>
              <mc:Fallback>
                <p:oleObj name="Photo Editor Photo" r:id="rId3" imgW="1924319" imgH="2857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549400"/>
                        <a:ext cx="1949450" cy="2894013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1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7269075"/>
              </p:ext>
            </p:extLst>
          </p:nvPr>
        </p:nvGraphicFramePr>
        <p:xfrm>
          <a:off x="4848225" y="1549400"/>
          <a:ext cx="214312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lip" r:id="rId5" imgW="3809524" imgH="5714286" progId="MS_ClipArt_Gallery.5">
                  <p:embed/>
                </p:oleObj>
              </mc:Choice>
              <mc:Fallback>
                <p:oleObj name="Clip" r:id="rId5" imgW="3809524" imgH="57142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709" t="17523" b="12775"/>
                      <a:stretch>
                        <a:fillRect/>
                      </a:stretch>
                    </p:blipFill>
                    <p:spPr bwMode="auto">
                      <a:xfrm>
                        <a:off x="4848225" y="1549400"/>
                        <a:ext cx="2143125" cy="26289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947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Difference Between Types of </a:t>
            </a:r>
            <a:r>
              <a:rPr lang="en-US" sz="3600" dirty="0" err="1" smtClean="0"/>
              <a:t>Heterogenous</a:t>
            </a:r>
            <a:r>
              <a:rPr lang="en-US" sz="3600" dirty="0" smtClean="0"/>
              <a:t> Mixtures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199109"/>
            <a:ext cx="74556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Colloid – Don’t settle out   Ex: </a:t>
            </a:r>
            <a:r>
              <a:rPr lang="en-US" sz="3200" dirty="0" err="1" smtClean="0"/>
              <a:t>Jello</a:t>
            </a:r>
            <a:endParaRPr lang="en-US" sz="3200" dirty="0" smtClean="0"/>
          </a:p>
          <a:p>
            <a:r>
              <a:rPr lang="en-US" sz="3200" dirty="0" smtClean="0"/>
              <a:t>   </a:t>
            </a:r>
          </a:p>
          <a:p>
            <a:r>
              <a:rPr lang="en-US" sz="3200" dirty="0" smtClean="0"/>
              <a:t>Suspension – Do settle out  Ex: Muddy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1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64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303</Words>
  <Application>Microsoft Macintosh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Photo Editor Photo</vt:lpstr>
      <vt:lpstr>Clip</vt:lpstr>
      <vt:lpstr>Matter – General Information</vt:lpstr>
      <vt:lpstr>A. Matter Flowchart</vt:lpstr>
      <vt:lpstr>A. Matter Flowchart</vt:lpstr>
      <vt:lpstr>B. Pure Substances</vt:lpstr>
      <vt:lpstr>B. Pure Substances</vt:lpstr>
      <vt:lpstr>C. Mixtures</vt:lpstr>
      <vt:lpstr>C. Mixtures</vt:lpstr>
      <vt:lpstr>C. Mixtures</vt:lpstr>
      <vt:lpstr>Difference Between Types of Heterogenous Mixtures</vt:lpstr>
      <vt:lpstr>Tyndall Effect</vt:lpstr>
      <vt:lpstr>C. Mixtures</vt:lpstr>
    </vt:vector>
  </TitlesOfParts>
  <Company>Duxbury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Duxbury Public Schools</dc:creator>
  <cp:lastModifiedBy>Duxbury Public Schools</cp:lastModifiedBy>
  <cp:revision>7</cp:revision>
  <dcterms:created xsi:type="dcterms:W3CDTF">2015-08-21T10:50:13Z</dcterms:created>
  <dcterms:modified xsi:type="dcterms:W3CDTF">2015-09-08T12:21:49Z</dcterms:modified>
</cp:coreProperties>
</file>